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57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315" r:id="rId15"/>
    <p:sldId id="319" r:id="rId16"/>
    <p:sldId id="320" r:id="rId17"/>
    <p:sldId id="321" r:id="rId18"/>
    <p:sldId id="322" r:id="rId19"/>
    <p:sldId id="323" r:id="rId20"/>
    <p:sldId id="329" r:id="rId21"/>
    <p:sldId id="325" r:id="rId22"/>
    <p:sldId id="326" r:id="rId23"/>
    <p:sldId id="327" r:id="rId24"/>
    <p:sldId id="328" r:id="rId25"/>
    <p:sldId id="314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94660"/>
  </p:normalViewPr>
  <p:slideViewPr>
    <p:cSldViewPr>
      <p:cViewPr varScale="1">
        <p:scale>
          <a:sx n="64" d="100"/>
          <a:sy n="64" d="100"/>
        </p:scale>
        <p:origin x="159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847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8470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8470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8470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9106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5516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53094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64D0A-323E-4506-A92D-C255CC739F95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0061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22/11/2019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 dirty="0"/>
              <a:t>Série 1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6768" y="1268760"/>
                <a:ext cx="9127232" cy="5400600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fr-FR" sz="6000" dirty="0"/>
                  <a:t> 							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65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6500" b="0" i="0" smtClean="0">
                            <a:latin typeface="Cambria Math"/>
                          </a:rPr>
                          <m:t>DHB</m:t>
                        </m:r>
                      </m:e>
                    </m:acc>
                  </m:oMath>
                </a14:m>
                <a:endParaRPr lang="fr-FR" sz="65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r>
                  <a:rPr lang="fr-FR" sz="2800" dirty="0"/>
                  <a:t>	</a:t>
                </a:r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r>
                  <a:rPr lang="fr-FR" sz="3000" dirty="0"/>
                  <a:t>		</a:t>
                </a:r>
                <a:r>
                  <a:rPr lang="fr-FR" sz="30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ABCDEFGH est un pavé droit et HB = 7 cm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768" y="1268760"/>
                <a:ext cx="9127232" cy="5400600"/>
              </a:xfrm>
              <a:blipFill>
                <a:blip r:embed="rId3"/>
                <a:stretch>
                  <a:fillRect b="-158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70" y="1988840"/>
            <a:ext cx="8250463" cy="400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90E4FBB-110F-4CD2-B6C9-4C68D586C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103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24" y="1995105"/>
            <a:ext cx="5139287" cy="4142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148064" y="2204864"/>
                <a:ext cx="3837112" cy="3744416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6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EPA</m:t>
                          </m:r>
                        </m:e>
                      </m:acc>
                    </m:oMath>
                  </m:oMathPara>
                </a14:m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 algn="ctr">
                  <a:buNone/>
                </a:pPr>
                <a:r>
                  <a:rPr lang="fr-FR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PYRAM est une pyramide régulière à base carrée:</a:t>
                </a:r>
              </a:p>
              <a:p>
                <a:pPr marL="0" indent="0" algn="ctr">
                  <a:buNone/>
                </a:pPr>
                <a:r>
                  <a:rPr lang="fr-FR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PA = 7 cm</a:t>
                </a:r>
              </a:p>
              <a:p>
                <a:pPr marL="0" indent="0" algn="ctr">
                  <a:buNone/>
                </a:pPr>
                <a:r>
                  <a:rPr lang="fr-FR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et YA = 5,2 cm</a:t>
                </a:r>
              </a:p>
            </p:txBody>
          </p:sp>
        </mc:Choice>
        <mc:Fallback xmlns="">
          <p:sp>
            <p:nvSpPr>
              <p:cNvPr id="8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148064" y="2204864"/>
                <a:ext cx="3837112" cy="3744416"/>
              </a:xfrm>
              <a:blipFill>
                <a:blip r:embed="rId4"/>
                <a:stretch>
                  <a:fillRect b="-293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2F7C0BC4-8EDF-4922-B6C0-D9A07D604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089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1124744"/>
                <a:ext cx="8246690" cy="573325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fr-FR" sz="6000" dirty="0"/>
                  <a:t>						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6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6000" b="0" i="0" smtClean="0">
                            <a:latin typeface="Cambria Math"/>
                          </a:rPr>
                          <m:t>MRS</m:t>
                        </m:r>
                      </m:e>
                    </m:acc>
                  </m:oMath>
                </a14:m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>
                  <a:buNone/>
                </a:pPr>
                <a:r>
                  <a:rPr lang="fr-FR" sz="2400" dirty="0"/>
                  <a:t> </a:t>
                </a:r>
              </a:p>
              <a:p>
                <a:pPr marL="0" indent="0">
                  <a:buNone/>
                </a:pPr>
                <a:r>
                  <a:rPr lang="fr-FR" sz="2800" dirty="0"/>
                  <a:t> </a:t>
                </a:r>
                <a:r>
                  <a:rPr lang="fr-FR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PRISME est un prisme droit :  IE = 7 cm et RS = 8 cm</a:t>
                </a:r>
              </a:p>
            </p:txBody>
          </p:sp>
        </mc:Choice>
        <mc:Fallback xmlns="">
          <p:sp>
            <p:nvSpPr>
              <p:cNvPr id="8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1124744"/>
                <a:ext cx="8246690" cy="5733256"/>
              </a:xfrm>
              <a:blipFill>
                <a:blip r:embed="rId3"/>
                <a:stretch>
                  <a:fillRect l="-37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136" y="1978643"/>
            <a:ext cx="7890455" cy="417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D0EDCA9-DBC8-4261-BB13-AA0406E15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844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Espace réservé du contenu 2"/>
              <p:cNvSpPr txBox="1">
                <a:spLocks/>
              </p:cNvSpPr>
              <p:nvPr/>
            </p:nvSpPr>
            <p:spPr>
              <a:xfrm>
                <a:off x="4860032" y="1988840"/>
                <a:ext cx="3837112" cy="374441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6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OEC</m:t>
                          </m:r>
                        </m:e>
                      </m:acc>
                    </m:oMath>
                  </m:oMathPara>
                </a14:m>
                <a:endParaRPr lang="fr-FR" sz="28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fr-FR" sz="2800" dirty="0"/>
              </a:p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fr-FR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Cône de révolution de rayon 3 cm et de génératrice de 10 cm.</a:t>
                </a:r>
              </a:p>
            </p:txBody>
          </p:sp>
        </mc:Choice>
        <mc:Fallback xmlns="">
          <p:sp>
            <p:nvSpPr>
              <p:cNvPr id="9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1988840"/>
                <a:ext cx="3837112" cy="3744416"/>
              </a:xfrm>
              <a:prstGeom prst="rect">
                <a:avLst/>
              </a:prstGeom>
              <a:blipFill>
                <a:blip r:embed="rId3"/>
                <a:stretch>
                  <a:fillRect r="-63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CDA97CBE-7F14-460B-84FB-D80157720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E258BA9-61F7-4C66-B67F-CF3023CD3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1700808"/>
            <a:ext cx="3791252" cy="49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973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3F9B112-20CD-4168-98E1-B6010F5C5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50" y="2185214"/>
            <a:ext cx="4299956" cy="46727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0" y="2348880"/>
                <a:ext cx="4104456" cy="4032449"/>
              </a:xfrm>
            </p:spPr>
            <p:txBody>
              <a:bodyPr lIns="72000" tIns="0" rIns="72000" bIns="0">
                <a:noAutofit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/>
                          </a:rPr>
                          <m:t>ABC</m:t>
                        </m:r>
                      </m:e>
                    </m:acc>
                  </m:oMath>
                </a14:m>
                <a:r>
                  <a:rPr lang="fr-FR" sz="4000" dirty="0"/>
                  <a:t> ?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tan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acc>
                      <m:accPr>
                        <m:chr m:val="̂"/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ABC</m:t>
                        </m:r>
                        <m: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acc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AC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AB</m:t>
                        </m:r>
                      </m:den>
                    </m:f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3600" dirty="0"/>
                  <a:t> </a:t>
                </a:r>
              </a:p>
              <a:p>
                <a:pPr marL="0" indent="0">
                  <a:buNone/>
                </a:pPr>
                <a:endParaRPr lang="fr-FR" sz="4000" dirty="0"/>
              </a:p>
              <a:p>
                <a:pPr marL="0" indent="0" algn="ctr">
                  <a:buNone/>
                </a:pPr>
                <a:r>
                  <a:rPr lang="fr-FR" sz="4800" b="1" dirty="0">
                    <a:solidFill>
                      <a:srgbClr val="00B050"/>
                    </a:solidFill>
                  </a:rPr>
                  <a:t>Tangente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0" y="2348880"/>
                <a:ext cx="4104456" cy="4032449"/>
              </a:xfrm>
              <a:blipFill>
                <a:blip r:embed="rId3"/>
                <a:stretch>
                  <a:fillRect t="-31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54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BDEC32DA-D0A2-4F48-B0DD-84DA4694F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2817"/>
            <a:ext cx="5413136" cy="3168032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5FBB1424-A02C-4DAC-8195-14CB7ECEC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Espace réservé du contenu 2">
                <a:extLst>
                  <a:ext uri="{FF2B5EF4-FFF2-40B4-BE49-F238E27FC236}">
                    <a16:creationId xmlns:a16="http://schemas.microsoft.com/office/drawing/2014/main" id="{26E33561-103F-4255-9AF1-AE54BE56DAE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427984" y="2263076"/>
                <a:ext cx="4392488" cy="4032449"/>
              </a:xfrm>
            </p:spPr>
            <p:txBody>
              <a:bodyPr lIns="72000" tIns="0" rIns="72000" bIns="0">
                <a:noAutofit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/>
                          </a:rPr>
                          <m:t>AB</m:t>
                        </m:r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 panose="02040503050406030204" pitchFamily="18" charset="0"/>
                          </a:rPr>
                          <m:t>D</m:t>
                        </m:r>
                      </m:e>
                    </m:acc>
                  </m:oMath>
                </a14:m>
                <a:r>
                  <a:rPr lang="fr-FR" sz="4000" dirty="0"/>
                  <a:t> ?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tan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acc>
                      <m:accPr>
                        <m:chr m:val="̂"/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ABD</m:t>
                        </m:r>
                        <m: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acc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AC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AB</m:t>
                        </m:r>
                      </m:den>
                    </m:f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3,5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5,8</m:t>
                        </m:r>
                      </m:den>
                    </m:f>
                  </m:oMath>
                </a14:m>
                <a:r>
                  <a:rPr lang="fr-FR" sz="3600" dirty="0"/>
                  <a:t> </a:t>
                </a:r>
              </a:p>
              <a:p>
                <a:pPr marL="0" indent="0">
                  <a:buNone/>
                </a:pPr>
                <a:endParaRPr lang="fr-FR" sz="4000" dirty="0"/>
              </a:p>
              <a:p>
                <a:pPr marL="0" indent="0" algn="ctr">
                  <a:buNone/>
                </a:pPr>
                <a:r>
                  <a:rPr lang="fr-FR" sz="4800" b="1" dirty="0">
                    <a:solidFill>
                      <a:srgbClr val="00B050"/>
                    </a:solidFill>
                  </a:rPr>
                  <a:t>Tangente</a:t>
                </a:r>
              </a:p>
            </p:txBody>
          </p:sp>
        </mc:Choice>
        <mc:Fallback xmlns="">
          <p:sp>
            <p:nvSpPr>
              <p:cNvPr id="9" name="Espace réservé du contenu 2">
                <a:extLst>
                  <a:ext uri="{FF2B5EF4-FFF2-40B4-BE49-F238E27FC236}">
                    <a16:creationId xmlns:a16="http://schemas.microsoft.com/office/drawing/2014/main" id="{26E33561-103F-4255-9AF1-AE54BE56DAE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27984" y="2263076"/>
                <a:ext cx="4392488" cy="4032449"/>
              </a:xfrm>
              <a:blipFill>
                <a:blip r:embed="rId3"/>
                <a:stretch>
                  <a:fillRect t="-31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933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602" y="2348880"/>
            <a:ext cx="4470908" cy="3819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1050C79-9629-4571-A36C-B49534335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Espace réservé du contenu 2">
                <a:extLst>
                  <a:ext uri="{FF2B5EF4-FFF2-40B4-BE49-F238E27FC236}">
                    <a16:creationId xmlns:a16="http://schemas.microsoft.com/office/drawing/2014/main" id="{1B83E385-0141-42DB-AA9E-C26BF5FADDF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0" y="2348880"/>
                <a:ext cx="4104456" cy="4032449"/>
              </a:xfrm>
            </p:spPr>
            <p:txBody>
              <a:bodyPr lIns="72000" tIns="0" rIns="72000" bIns="0">
                <a:noAutofit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 panose="02040503050406030204" pitchFamily="18" charset="0"/>
                          </a:rPr>
                          <m:t>TUL</m:t>
                        </m:r>
                      </m:e>
                    </m:acc>
                  </m:oMath>
                </a14:m>
                <a:r>
                  <a:rPr lang="fr-FR" sz="4000" dirty="0"/>
                  <a:t> ?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sin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acc>
                      <m:accPr>
                        <m:chr m:val="̂"/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TUL</m:t>
                        </m:r>
                      </m:e>
                    </m:acc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TL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TU</m:t>
                        </m:r>
                      </m:den>
                    </m:f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2,7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5,4</m:t>
                        </m:r>
                      </m:den>
                    </m:f>
                  </m:oMath>
                </a14:m>
                <a:r>
                  <a:rPr lang="fr-FR" sz="3600" dirty="0"/>
                  <a:t> </a:t>
                </a:r>
              </a:p>
              <a:p>
                <a:pPr marL="0" indent="0">
                  <a:buNone/>
                </a:pPr>
                <a:endParaRPr lang="fr-FR" sz="4000" dirty="0"/>
              </a:p>
              <a:p>
                <a:pPr marL="0" indent="0" algn="ctr">
                  <a:buNone/>
                </a:pPr>
                <a:r>
                  <a:rPr lang="fr-FR" sz="4800" b="1" dirty="0">
                    <a:solidFill>
                      <a:srgbClr val="00B050"/>
                    </a:solidFill>
                  </a:rPr>
                  <a:t>Sinus</a:t>
                </a:r>
              </a:p>
            </p:txBody>
          </p:sp>
        </mc:Choice>
        <mc:Fallback xmlns="">
          <p:sp>
            <p:nvSpPr>
              <p:cNvPr id="8" name="Espace réservé du contenu 2">
                <a:extLst>
                  <a:ext uri="{FF2B5EF4-FFF2-40B4-BE49-F238E27FC236}">
                    <a16:creationId xmlns:a16="http://schemas.microsoft.com/office/drawing/2014/main" id="{1B83E385-0141-42DB-AA9E-C26BF5FADDF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0" y="2348880"/>
                <a:ext cx="4104456" cy="4032449"/>
              </a:xfrm>
              <a:blipFill>
                <a:blip r:embed="rId3"/>
                <a:stretch>
                  <a:fillRect t="-332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296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2009969"/>
            <a:ext cx="4104457" cy="4293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57F253E-CCD0-407E-A7AB-64584BDB8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D2E41642-9111-40BF-821C-6B619D486CB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72000" y="2348880"/>
                <a:ext cx="4104456" cy="4032449"/>
              </a:xfrm>
              <a:prstGeom prst="rect">
                <a:avLst/>
              </a:prstGeom>
            </p:spPr>
            <p:txBody>
              <a:bodyPr vert="horz" lIns="72000" tIns="0" rIns="72000" bIns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 2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 smtClean="0">
                            <a:latin typeface="Cambria Math" panose="02040503050406030204" pitchFamily="18" charset="0"/>
                          </a:rPr>
                          <m:t>TU</m:t>
                        </m:r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</m:acc>
                  </m:oMath>
                </a14:m>
                <a:r>
                  <a:rPr lang="fr-FR" sz="4000" dirty="0"/>
                  <a:t> ?</a:t>
                </a:r>
              </a:p>
              <a:p>
                <a:pPr marL="0" indent="0"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sin</m:t>
                    </m:r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acc>
                      <m:accPr>
                        <m:chr m:val="̂"/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TU</m:t>
                        </m:r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fr-FR" sz="360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360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fr-FR" sz="360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TU</m:t>
                        </m:r>
                      </m:den>
                    </m:f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3600" dirty="0"/>
                  <a:t> </a:t>
                </a:r>
              </a:p>
              <a:p>
                <a:pPr marL="0" indent="0">
                  <a:buFont typeface="Wingdings 2"/>
                  <a:buNone/>
                </a:pPr>
                <a:endParaRPr lang="fr-FR" sz="4000" dirty="0"/>
              </a:p>
              <a:p>
                <a:pPr marL="0" indent="0" algn="ctr">
                  <a:buFont typeface="Wingdings 2"/>
                  <a:buNone/>
                </a:pPr>
                <a:r>
                  <a:rPr lang="fr-FR" sz="4800" b="1" dirty="0">
                    <a:solidFill>
                      <a:srgbClr val="00B050"/>
                    </a:solidFill>
                  </a:rPr>
                  <a:t>Sinus</a:t>
                </a:r>
              </a:p>
            </p:txBody>
          </p:sp>
        </mc:Choice>
        <mc:Fallback xmlns="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D2E41642-9111-40BF-821C-6B619D486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348880"/>
                <a:ext cx="4104456" cy="4032449"/>
              </a:xfrm>
              <a:prstGeom prst="rect">
                <a:avLst/>
              </a:prstGeom>
              <a:blipFill>
                <a:blip r:embed="rId3"/>
                <a:stretch>
                  <a:fillRect t="-31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345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220" y="3140968"/>
            <a:ext cx="4109539" cy="3461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AF95E2C1-5889-495A-8566-741043250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EFD8B653-FADF-4044-8E63-F825FAD736A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72000" y="2348880"/>
                <a:ext cx="4104456" cy="4032449"/>
              </a:xfrm>
              <a:prstGeom prst="rect">
                <a:avLst/>
              </a:prstGeom>
            </p:spPr>
            <p:txBody>
              <a:bodyPr vert="horz" lIns="72000" tIns="0" rIns="72000" bIns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 2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 panose="02040503050406030204" pitchFamily="18" charset="0"/>
                          </a:rPr>
                          <m:t>VPX</m:t>
                        </m:r>
                      </m:e>
                    </m:acc>
                  </m:oMath>
                </a14:m>
                <a:r>
                  <a:rPr lang="fr-FR" sz="4000" dirty="0"/>
                  <a:t> ?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2800" dirty="0">
                    <a:solidFill>
                      <a:srgbClr val="00B050"/>
                    </a:solidFill>
                  </a:rPr>
                  <a:t>Les triangles </a:t>
                </a:r>
                <a:r>
                  <a:rPr lang="fr-FR" sz="2800" dirty="0" err="1">
                    <a:solidFill>
                      <a:srgbClr val="00B050"/>
                    </a:solidFill>
                  </a:rPr>
                  <a:t>VPX</a:t>
                </a:r>
                <a:r>
                  <a:rPr lang="fr-FR" sz="2800" dirty="0">
                    <a:solidFill>
                      <a:srgbClr val="00B050"/>
                    </a:solidFill>
                  </a:rPr>
                  <a:t> et </a:t>
                </a:r>
                <a:r>
                  <a:rPr lang="fr-FR" sz="2800" dirty="0" err="1">
                    <a:solidFill>
                      <a:srgbClr val="00B050"/>
                    </a:solidFill>
                  </a:rPr>
                  <a:t>PXM</a:t>
                </a:r>
                <a:r>
                  <a:rPr lang="fr-FR" sz="2800" dirty="0">
                    <a:solidFill>
                      <a:srgbClr val="00B050"/>
                    </a:solidFill>
                  </a:rPr>
                  <a:t> sont superposables, donc </a:t>
                </a:r>
                <a:r>
                  <a:rPr lang="fr-FR" sz="2800" dirty="0" err="1">
                    <a:solidFill>
                      <a:srgbClr val="00B050"/>
                    </a:solidFill>
                  </a:rPr>
                  <a:t>VPX</a:t>
                </a:r>
                <a:r>
                  <a:rPr lang="fr-FR" sz="2800" dirty="0">
                    <a:solidFill>
                      <a:srgbClr val="00B050"/>
                    </a:solidFill>
                  </a:rPr>
                  <a:t> est rectangle en V.</a:t>
                </a:r>
              </a:p>
              <a:p>
                <a:pPr marL="0" indent="0"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acc>
                      <m:accPr>
                        <m:chr m:val="̂"/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VPX</m:t>
                        </m:r>
                      </m:e>
                    </m:acc>
                    <m:r>
                      <a:rPr lang="fr-FR" sz="360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PV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PX</m:t>
                        </m:r>
                      </m:den>
                    </m:f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fr-FR" sz="3600" dirty="0"/>
                  <a:t> 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4800" b="1" dirty="0">
                    <a:solidFill>
                      <a:srgbClr val="00B050"/>
                    </a:solidFill>
                  </a:rPr>
                  <a:t>Cosinus</a:t>
                </a:r>
              </a:p>
            </p:txBody>
          </p:sp>
        </mc:Choice>
        <mc:Fallback xmlns="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EFD8B653-FADF-4044-8E63-F825FAD736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348880"/>
                <a:ext cx="4104456" cy="4032449"/>
              </a:xfrm>
              <a:prstGeom prst="rect">
                <a:avLst/>
              </a:prstGeom>
              <a:blipFill>
                <a:blip r:embed="rId3"/>
                <a:stretch>
                  <a:fillRect l="-2675" t="-3323" r="-2377" b="-392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DDB89CF0-B3AF-46F3-A639-9C98C5CBB7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00" y="3313121"/>
            <a:ext cx="4110993" cy="312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82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908720"/>
            <a:ext cx="9144000" cy="1622826"/>
          </a:xfrm>
        </p:spPr>
        <p:txBody>
          <a:bodyPr>
            <a:noAutofit/>
          </a:bodyPr>
          <a:lstStyle/>
          <a:p>
            <a:pPr algn="ctr"/>
            <a:r>
              <a:rPr lang="fr-FR" sz="6000" b="1" dirty="0">
                <a:cs typeface="Times New Roman" panose="02020603050405020304" pitchFamily="18" charset="0"/>
              </a:rPr>
              <a:t>Sinus, cosinus et tangente d’un angle aigu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3356993"/>
            <a:ext cx="9144000" cy="223224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fr-FR" altLang="fr-FR" sz="4000" dirty="0">
                <a:latin typeface="+mj-lt"/>
                <a:cs typeface="Times New Roman" panose="02020603050405020304" pitchFamily="18" charset="0"/>
              </a:rPr>
              <a:t>Faut-il utiliser le cosinus, le sinus ou la tangente pour déterminer une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fr-FR" altLang="fr-FR" sz="4000" dirty="0">
                <a:latin typeface="+mj-lt"/>
                <a:cs typeface="Times New Roman" panose="02020603050405020304" pitchFamily="18" charset="0"/>
              </a:rPr>
              <a:t>mesure de l’angle nommé ?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72229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842" y="2348879"/>
            <a:ext cx="4675175" cy="403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04E645BE-23AB-4597-B88A-60AFAEF4A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AA34C1E8-6438-493F-B9DD-D9BDE102992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71999" y="2348880"/>
                <a:ext cx="4215159" cy="4032449"/>
              </a:xfrm>
              <a:prstGeom prst="rect">
                <a:avLst/>
              </a:prstGeom>
            </p:spPr>
            <p:txBody>
              <a:bodyPr vert="horz" lIns="72000" tIns="0" rIns="72000" bIns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 2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 panose="02040503050406030204" pitchFamily="18" charset="0"/>
                          </a:rPr>
                          <m:t>POG</m:t>
                        </m:r>
                      </m:e>
                    </m:acc>
                  </m:oMath>
                </a14:m>
                <a:r>
                  <a:rPr lang="fr-FR" sz="4000" dirty="0"/>
                  <a:t> ?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32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PO = 6 ; TY = 2,5</a:t>
                </a:r>
              </a:p>
              <a:p>
                <a:pPr marL="0" indent="0"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acc>
                      <m:accPr>
                        <m:chr m:val="̂"/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POG</m:t>
                        </m:r>
                      </m:e>
                    </m:acc>
                    <m:r>
                      <a:rPr lang="fr-FR" sz="360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GO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PO</m:t>
                        </m:r>
                      </m:den>
                    </m:f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2,5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fr-FR" sz="3600" dirty="0"/>
                  <a:t> 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4800" b="1" dirty="0">
                    <a:solidFill>
                      <a:srgbClr val="00B050"/>
                    </a:solidFill>
                  </a:rPr>
                  <a:t>Cosinus</a:t>
                </a:r>
              </a:p>
            </p:txBody>
          </p:sp>
        </mc:Choice>
        <mc:Fallback xmlns="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AA34C1E8-6438-493F-B9DD-D9BDE10299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99" y="2348880"/>
                <a:ext cx="4215159" cy="4032449"/>
              </a:xfrm>
              <a:prstGeom prst="rect">
                <a:avLst/>
              </a:prstGeom>
              <a:blipFill>
                <a:blip r:embed="rId3"/>
                <a:stretch>
                  <a:fillRect t="-31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368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6768" y="1268760"/>
            <a:ext cx="4411216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6000" dirty="0"/>
              <a:t> 							</a:t>
            </a:r>
            <a:endParaRPr lang="fr-FR" sz="6500" dirty="0"/>
          </a:p>
          <a:p>
            <a:pPr marL="0" indent="0">
              <a:buNone/>
            </a:pPr>
            <a:endParaRPr lang="fr-FR" sz="2800" dirty="0"/>
          </a:p>
          <a:p>
            <a:pPr marL="0" indent="0">
              <a:buNone/>
            </a:pPr>
            <a:endParaRPr lang="fr-FR" sz="2800" dirty="0"/>
          </a:p>
          <a:p>
            <a:pPr marL="0" indent="0">
              <a:buNone/>
            </a:pPr>
            <a:endParaRPr lang="fr-FR" sz="2800" dirty="0"/>
          </a:p>
          <a:p>
            <a:pPr marL="0" indent="0" algn="ctr">
              <a:buNone/>
            </a:pPr>
            <a:r>
              <a:rPr lang="fr-FR" sz="3000" dirty="0" err="1">
                <a:latin typeface="Cambria" panose="02040503050406030204" pitchFamily="18" charset="0"/>
                <a:ea typeface="Cambria" panose="02040503050406030204" pitchFamily="18" charset="0"/>
              </a:rPr>
              <a:t>ABCDEFGH</a:t>
            </a:r>
            <a:r>
              <a:rPr lang="fr-FR" sz="3000" dirty="0">
                <a:latin typeface="Cambria" panose="02040503050406030204" pitchFamily="18" charset="0"/>
                <a:ea typeface="Cambria" panose="02040503050406030204" pitchFamily="18" charset="0"/>
              </a:rPr>
              <a:t> est un pavé droit et HB = 7 cm</a:t>
            </a: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45" y="1960802"/>
            <a:ext cx="4525755" cy="219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90E4FBB-110F-4CD2-B6C9-4C68D586C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4D61DD63-6BB2-422B-9205-1F3A4BFAEF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27984" y="2348880"/>
                <a:ext cx="4248472" cy="4032449"/>
              </a:xfrm>
              <a:prstGeom prst="rect">
                <a:avLst/>
              </a:prstGeom>
            </p:spPr>
            <p:txBody>
              <a:bodyPr vert="horz" lIns="72000" tIns="0" rIns="72000" bIns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 2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 panose="02040503050406030204" pitchFamily="18" charset="0"/>
                          </a:rPr>
                          <m:t>DHB</m:t>
                        </m:r>
                      </m:e>
                    </m:acc>
                  </m:oMath>
                </a14:m>
                <a:r>
                  <a:rPr lang="fr-FR" sz="4000" dirty="0"/>
                  <a:t> ?</a:t>
                </a:r>
              </a:p>
              <a:p>
                <a:pPr marL="0" indent="0" algn="ctr">
                  <a:buFont typeface="Wingdings 2"/>
                  <a:buNone/>
                </a:pPr>
                <a:endParaRPr lang="fr-FR" sz="2800" dirty="0">
                  <a:solidFill>
                    <a:srgbClr val="00B050"/>
                  </a:solidFill>
                </a:endParaRPr>
              </a:p>
              <a:p>
                <a:pPr marL="0" indent="0"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acc>
                      <m:accPr>
                        <m:chr m:val="̂"/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DHB</m:t>
                        </m:r>
                      </m:e>
                    </m:acc>
                    <m:r>
                      <a:rPr lang="fr-FR" sz="360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DH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HB</m:t>
                        </m:r>
                      </m:den>
                    </m:f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2,5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fr-FR" sz="3600" dirty="0"/>
                  <a:t> 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4800" b="1" dirty="0">
                    <a:solidFill>
                      <a:srgbClr val="00B050"/>
                    </a:solidFill>
                  </a:rPr>
                  <a:t>Cosinus</a:t>
                </a:r>
              </a:p>
            </p:txBody>
          </p:sp>
        </mc:Choice>
        <mc:Fallback xmlns="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4D61DD63-6BB2-422B-9205-1F3A4BFAEF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2348880"/>
                <a:ext cx="4248472" cy="4032449"/>
              </a:xfrm>
              <a:prstGeom prst="rect">
                <a:avLst/>
              </a:prstGeom>
              <a:blipFill>
                <a:blip r:embed="rId4"/>
                <a:stretch>
                  <a:fillRect t="-332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8154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985" y="1412776"/>
            <a:ext cx="3837111" cy="3093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289985" y="4365104"/>
            <a:ext cx="3837112" cy="234908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fr-FR" sz="2800" dirty="0" err="1">
                <a:latin typeface="Cambria" panose="02040503050406030204" pitchFamily="18" charset="0"/>
                <a:ea typeface="Cambria" panose="02040503050406030204" pitchFamily="18" charset="0"/>
              </a:rPr>
              <a:t>PYRAM</a:t>
            </a:r>
            <a:r>
              <a:rPr lang="fr-FR" sz="2800" dirty="0">
                <a:latin typeface="Cambria" panose="02040503050406030204" pitchFamily="18" charset="0"/>
                <a:ea typeface="Cambria" panose="02040503050406030204" pitchFamily="18" charset="0"/>
              </a:rPr>
              <a:t> est une pyramide régulière à base carrée:</a:t>
            </a:r>
          </a:p>
          <a:p>
            <a:pPr marL="0" indent="0" algn="ctr">
              <a:buNone/>
            </a:pPr>
            <a:r>
              <a:rPr lang="fr-FR" sz="2800" dirty="0">
                <a:latin typeface="Cambria" panose="02040503050406030204" pitchFamily="18" charset="0"/>
                <a:ea typeface="Cambria" panose="02040503050406030204" pitchFamily="18" charset="0"/>
              </a:rPr>
              <a:t>PA = 7 cm</a:t>
            </a:r>
          </a:p>
          <a:p>
            <a:pPr marL="0" indent="0" algn="ctr">
              <a:buNone/>
            </a:pPr>
            <a:r>
              <a:rPr lang="fr-FR" sz="2800" dirty="0">
                <a:latin typeface="Cambria" panose="02040503050406030204" pitchFamily="18" charset="0"/>
                <a:ea typeface="Cambria" panose="02040503050406030204" pitchFamily="18" charset="0"/>
              </a:rPr>
              <a:t>et YA = 5,2 cm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F7C0BC4-8EDF-4922-B6C0-D9A07D604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13414A08-562F-4BF9-B5E2-6B61BEDD306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72000" y="2348880"/>
                <a:ext cx="4104456" cy="4032449"/>
              </a:xfrm>
              <a:prstGeom prst="rect">
                <a:avLst/>
              </a:prstGeom>
            </p:spPr>
            <p:txBody>
              <a:bodyPr vert="horz" lIns="72000" tIns="0" rIns="72000" bIns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 2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 panose="02040503050406030204" pitchFamily="18" charset="0"/>
                          </a:rPr>
                          <m:t>EPA</m:t>
                        </m:r>
                      </m:e>
                    </m:acc>
                  </m:oMath>
                </a14:m>
                <a:r>
                  <a:rPr lang="fr-FR" sz="4000" dirty="0"/>
                  <a:t> ?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32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E est le milieu de [YA].</a:t>
                </a:r>
              </a:p>
              <a:p>
                <a:pPr marL="0" indent="0"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sin</m:t>
                    </m:r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acc>
                      <m:accPr>
                        <m:chr m:val="̂"/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EPA</m:t>
                        </m:r>
                      </m:e>
                    </m:acc>
                    <m:r>
                      <a:rPr lang="fr-FR" sz="360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EA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PA</m:t>
                        </m:r>
                      </m:den>
                    </m:f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2,6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fr-FR" sz="3600" dirty="0"/>
                  <a:t> </a:t>
                </a:r>
              </a:p>
              <a:p>
                <a:pPr marL="0" indent="0" algn="ctr">
                  <a:buFont typeface="Wingdings 2"/>
                  <a:buNone/>
                </a:pPr>
                <a:endParaRPr lang="fr-FR" sz="4800" b="1" dirty="0">
                  <a:solidFill>
                    <a:srgbClr val="00B050"/>
                  </a:solidFill>
                </a:endParaRPr>
              </a:p>
              <a:p>
                <a:pPr marL="0" indent="0" algn="ctr">
                  <a:buFont typeface="Wingdings 2"/>
                  <a:buNone/>
                </a:pPr>
                <a:r>
                  <a:rPr lang="fr-FR" sz="4800" b="1" dirty="0">
                    <a:solidFill>
                      <a:srgbClr val="00B050"/>
                    </a:solidFill>
                  </a:rPr>
                  <a:t>Sinus</a:t>
                </a:r>
              </a:p>
            </p:txBody>
          </p:sp>
        </mc:Choice>
        <mc:Fallback xmlns="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13414A08-562F-4BF9-B5E2-6B61BEDD30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348880"/>
                <a:ext cx="4104456" cy="4032449"/>
              </a:xfrm>
              <a:prstGeom prst="rect">
                <a:avLst/>
              </a:prstGeom>
              <a:blipFill>
                <a:blip r:embed="rId4"/>
                <a:stretch>
                  <a:fillRect l="-2823" t="-3172" r="-2526" b="-64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024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330444" y="4653264"/>
            <a:ext cx="4248472" cy="1539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dirty="0">
                <a:latin typeface="Cambria" panose="02040503050406030204" pitchFamily="18" charset="0"/>
                <a:ea typeface="Cambria" panose="02040503050406030204" pitchFamily="18" charset="0"/>
              </a:rPr>
              <a:t>PRISME est un prisme droit : </a:t>
            </a:r>
          </a:p>
          <a:p>
            <a:pPr marL="0" indent="0">
              <a:buNone/>
            </a:pPr>
            <a:r>
              <a:rPr lang="fr-FR" sz="2800" dirty="0">
                <a:latin typeface="Cambria" panose="02040503050406030204" pitchFamily="18" charset="0"/>
                <a:ea typeface="Cambria" panose="02040503050406030204" pitchFamily="18" charset="0"/>
              </a:rPr>
              <a:t> IE = 7 cm et RS = 8 cm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283880"/>
            <a:ext cx="4104457" cy="217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D0EDCA9-DBC8-4261-BB13-AA0406E15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B2D91BC-49E1-41C7-AB36-C6B90866ABC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27984" y="2348880"/>
                <a:ext cx="4248472" cy="4032449"/>
              </a:xfrm>
              <a:prstGeom prst="rect">
                <a:avLst/>
              </a:prstGeom>
            </p:spPr>
            <p:txBody>
              <a:bodyPr vert="horz" lIns="72000" tIns="0" rIns="72000" bIns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 2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 panose="02040503050406030204" pitchFamily="18" charset="0"/>
                          </a:rPr>
                          <m:t>MRS</m:t>
                        </m:r>
                      </m:e>
                    </m:acc>
                  </m:oMath>
                </a14:m>
                <a:r>
                  <a:rPr lang="fr-FR" sz="4000" dirty="0"/>
                  <a:t> ?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2800" dirty="0">
                    <a:solidFill>
                      <a:srgbClr val="00B050"/>
                    </a:solidFill>
                  </a:rPr>
                  <a:t>La face </a:t>
                </a:r>
                <a:r>
                  <a:rPr lang="fr-FR" sz="2800" dirty="0" err="1">
                    <a:solidFill>
                      <a:srgbClr val="00B050"/>
                    </a:solidFill>
                  </a:rPr>
                  <a:t>MRPS</a:t>
                </a:r>
                <a:r>
                  <a:rPr lang="fr-FR" sz="2800" dirty="0">
                    <a:solidFill>
                      <a:srgbClr val="00B050"/>
                    </a:solidFill>
                  </a:rPr>
                  <a:t> est un rectangle donc MRS est un triangle rectangle en M.</a:t>
                </a:r>
              </a:p>
              <a:p>
                <a:pPr marL="0" indent="0"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acc>
                      <m:accPr>
                        <m:chr m:val="̂"/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MRS</m:t>
                        </m:r>
                      </m:e>
                    </m:acc>
                    <m:r>
                      <a:rPr lang="fr-FR" sz="360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RM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RS</m:t>
                        </m:r>
                      </m:den>
                    </m:f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fr-FR" sz="3600" dirty="0"/>
                  <a:t> 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4800" b="1" dirty="0">
                    <a:solidFill>
                      <a:srgbClr val="00B050"/>
                    </a:solidFill>
                  </a:rPr>
                  <a:t>Cosinus</a:t>
                </a:r>
              </a:p>
            </p:txBody>
          </p:sp>
        </mc:Choice>
        <mc:Fallback xmlns="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B2D91BC-49E1-41C7-AB36-C6B90866AB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2348880"/>
                <a:ext cx="4248472" cy="4032449"/>
              </a:xfrm>
              <a:prstGeom prst="rect">
                <a:avLst/>
              </a:prstGeom>
              <a:blipFill>
                <a:blip r:embed="rId4"/>
                <a:stretch>
                  <a:fillRect l="-2726" t="-3172" r="-5022" b="-40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 1">
            <a:extLst>
              <a:ext uri="{FF2B5EF4-FFF2-40B4-BE49-F238E27FC236}">
                <a16:creationId xmlns:a16="http://schemas.microsoft.com/office/drawing/2014/main" id="{9876699A-EFB4-498A-BEAA-4B22AD03A0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000" y="2282400"/>
            <a:ext cx="4104656" cy="217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43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2"/>
          <p:cNvSpPr txBox="1">
            <a:spLocks/>
          </p:cNvSpPr>
          <p:nvPr/>
        </p:nvSpPr>
        <p:spPr>
          <a:xfrm>
            <a:off x="251520" y="5425839"/>
            <a:ext cx="3837112" cy="14155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sz="2800" dirty="0">
                <a:latin typeface="Cambria" panose="02040503050406030204" pitchFamily="18" charset="0"/>
                <a:ea typeface="Cambria" panose="02040503050406030204" pitchFamily="18" charset="0"/>
              </a:rPr>
              <a:t>Cône de révolution de rayon 3 cm et de génératrice de 10 cm.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CDA97CBE-7F14-460B-84FB-D80157720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E258BA9-61F7-4C66-B67F-CF3023CD37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700808"/>
            <a:ext cx="2664296" cy="350390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37004892-A8B7-4290-999B-A02C137A07F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72000" y="2348880"/>
                <a:ext cx="4104456" cy="4032449"/>
              </a:xfrm>
              <a:prstGeom prst="rect">
                <a:avLst/>
              </a:prstGeom>
            </p:spPr>
            <p:txBody>
              <a:bodyPr vert="horz" lIns="72000" tIns="0" rIns="72000" bIns="0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 2"/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 panose="02040503050406030204" pitchFamily="18" charset="0"/>
                          </a:rPr>
                          <m:t>OEC</m:t>
                        </m:r>
                      </m:e>
                    </m:acc>
                  </m:oMath>
                </a14:m>
                <a:r>
                  <a:rPr lang="fr-FR" sz="4000" dirty="0"/>
                  <a:t> ?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2800" dirty="0">
                    <a:solidFill>
                      <a:srgbClr val="00B050"/>
                    </a:solidFill>
                  </a:rPr>
                  <a:t>[CE] est une génératrice. CEO est un triangle rectangle en O.</a:t>
                </a:r>
              </a:p>
              <a:p>
                <a:pPr marL="0" indent="0"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⁡(</m:t>
                    </m:r>
                    <m:acc>
                      <m:accPr>
                        <m:chr m:val="̂"/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OEC</m:t>
                        </m:r>
                      </m:e>
                    </m:acc>
                    <m:r>
                      <a:rPr lang="fr-FR" sz="360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EO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CE</m:t>
                        </m:r>
                      </m:den>
                    </m:f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fr-FR" sz="3600" dirty="0"/>
                  <a:t> </a:t>
                </a:r>
              </a:p>
              <a:p>
                <a:pPr marL="0" indent="0" algn="ctr">
                  <a:buFont typeface="Wingdings 2"/>
                  <a:buNone/>
                </a:pPr>
                <a:r>
                  <a:rPr lang="fr-FR" sz="4800" b="1" dirty="0">
                    <a:solidFill>
                      <a:srgbClr val="00B050"/>
                    </a:solidFill>
                  </a:rPr>
                  <a:t>Cosinus</a:t>
                </a:r>
              </a:p>
            </p:txBody>
          </p:sp>
        </mc:Choice>
        <mc:Fallback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37004892-A8B7-4290-999B-A02C137A07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348880"/>
                <a:ext cx="4104456" cy="4032449"/>
              </a:xfrm>
              <a:prstGeom prst="rect">
                <a:avLst/>
              </a:prstGeom>
              <a:blipFill>
                <a:blip r:embed="rId4"/>
                <a:stretch>
                  <a:fillRect l="-743" t="-3172" r="-2823" b="-40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804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427984" y="2204864"/>
                <a:ext cx="4341168" cy="403244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6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6000" b="0" i="0" smtClean="0">
                            <a:latin typeface="Cambria Math"/>
                          </a:rPr>
                          <m:t>ABC</m:t>
                        </m:r>
                      </m:e>
                    </m:acc>
                  </m:oMath>
                </a14:m>
                <a:r>
                  <a:rPr lang="fr-FR" sz="2800" dirty="0"/>
                  <a:t> </a:t>
                </a:r>
                <a:r>
                  <a:rPr lang="fr-FR" sz="6000" dirty="0"/>
                  <a:t>?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600" b="0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6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fr-FR" sz="36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m:rPr>
                                      <m:sty m:val="p"/>
                                    </m:rPr>
                                    <a:rPr lang="fr-FR" sz="3600" b="0" i="0" smtClean="0">
                                      <a:solidFill>
                                        <a:srgbClr val="00B050"/>
                                      </a:solidFill>
                                      <a:latin typeface="Cambria Math"/>
                                    </a:rPr>
                                    <m:t>ABC</m:t>
                                  </m:r>
                                </m:e>
                              </m:acc>
                            </m:e>
                          </m:d>
                        </m:e>
                      </m:func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fr-FR" sz="36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AC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fr-FR" sz="36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BC</m:t>
                          </m:r>
                        </m:den>
                      </m:f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36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27984" y="2204864"/>
                <a:ext cx="4341168" cy="4032449"/>
              </a:xfrm>
              <a:blipFill>
                <a:blip r:embed="rId2"/>
                <a:stretch>
                  <a:fillRect t="-37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4" t="6244" r="11290" b="14662"/>
          <a:stretch>
            <a:fillRect/>
          </a:stretch>
        </p:blipFill>
        <p:spPr bwMode="auto">
          <a:xfrm>
            <a:off x="-6602" y="2132856"/>
            <a:ext cx="5786437" cy="43973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5292080" y="4797152"/>
            <a:ext cx="3096344" cy="936104"/>
          </a:xfrm>
          <a:prstGeom prst="rect">
            <a:avLst/>
          </a:prstGeom>
          <a:solidFill>
            <a:srgbClr val="D600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/>
              <a:t>Sinus</a:t>
            </a:r>
          </a:p>
        </p:txBody>
      </p:sp>
    </p:spTree>
    <p:extLst>
      <p:ext uri="{BB962C8B-B14F-4D97-AF65-F5344CB8AC3E}">
        <p14:creationId xmlns:p14="http://schemas.microsoft.com/office/powerpoint/2010/main" val="288489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076056" y="2348880"/>
                <a:ext cx="4341168" cy="403244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6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ABC</m:t>
                          </m:r>
                        </m:e>
                      </m:acc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76056" y="2348880"/>
                <a:ext cx="4341168" cy="4032449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F9B112-20CD-4168-98E1-B6010F5C5B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71" y="2185214"/>
            <a:ext cx="4101114" cy="467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BDEC32DA-D0A2-4F48-B0DD-84DA4694F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" y="2204864"/>
            <a:ext cx="6363168" cy="372441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076056" y="2348880"/>
                <a:ext cx="4341168" cy="403244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6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ABD</m:t>
                          </m:r>
                        </m:e>
                      </m:acc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76056" y="2348880"/>
                <a:ext cx="4341168" cy="4032449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re 1">
            <a:extLst>
              <a:ext uri="{FF2B5EF4-FFF2-40B4-BE49-F238E27FC236}">
                <a16:creationId xmlns:a16="http://schemas.microsoft.com/office/drawing/2014/main" id="{5FBB1424-A02C-4DAC-8195-14CB7ECEC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632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076056" y="2348880"/>
                <a:ext cx="4341168" cy="403244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6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TUL</m:t>
                          </m:r>
                        </m:e>
                      </m:acc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76056" y="2348880"/>
                <a:ext cx="4341168" cy="4032449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556750"/>
            <a:ext cx="5400599" cy="4612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E1050C79-9629-4571-A36C-B49534335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704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932040" y="2276705"/>
                <a:ext cx="3816424" cy="403244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6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TUA</m:t>
                          </m:r>
                        </m:e>
                      </m:acc>
                    </m:oMath>
                  </m:oMathPara>
                </a14:m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 algn="ctr">
                  <a:buNone/>
                </a:pPr>
                <a:r>
                  <a:rPr lang="fr-FR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[TU] est un diamètre</a:t>
                </a:r>
              </a:p>
              <a:p>
                <a:pPr marL="0" indent="0" algn="ctr">
                  <a:buNone/>
                </a:pPr>
                <a:r>
                  <a:rPr lang="fr-FR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 du cercle : </a:t>
                </a:r>
              </a:p>
              <a:p>
                <a:pPr marL="0" indent="0" algn="ctr">
                  <a:buNone/>
                </a:pPr>
                <a:r>
                  <a:rPr lang="fr-FR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TO = 3 cm et AT = 2 cm.</a:t>
                </a:r>
              </a:p>
              <a:p>
                <a:pPr marL="0" indent="0">
                  <a:buNone/>
                </a:pPr>
                <a:endParaRPr lang="fr-FR" sz="28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32040" y="2276705"/>
                <a:ext cx="3816424" cy="4032449"/>
              </a:xfrm>
              <a:blipFill>
                <a:blip r:embed="rId2"/>
                <a:stretch>
                  <a:fillRect l="-1917" r="-19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2009047"/>
            <a:ext cx="4104456" cy="4295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757F253E-CCD0-407E-A7AB-64584BDB8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950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364088" y="2204864"/>
                <a:ext cx="3621088" cy="338437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6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VPX</m:t>
                          </m:r>
                        </m:e>
                      </m:acc>
                    </m:oMath>
                  </m:oMathPara>
                </a14:m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 algn="ctr">
                  <a:buNone/>
                </a:pPr>
                <a:r>
                  <a:rPr lang="fr-FR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PM = 4 cm</a:t>
                </a:r>
              </a:p>
              <a:p>
                <a:pPr marL="0" indent="0" algn="ctr">
                  <a:buNone/>
                </a:pPr>
                <a:r>
                  <a:rPr lang="fr-FR" sz="28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et PX = 9 cm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64088" y="2204864"/>
                <a:ext cx="3621088" cy="338437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220" y="1993838"/>
            <a:ext cx="5471240" cy="460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AF95E2C1-5889-495A-8566-741043250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531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5652120" y="1546492"/>
                <a:ext cx="3135040" cy="376501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r-FR" sz="6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fr-FR" sz="6000" b="0" i="0" smtClean="0">
                              <a:latin typeface="Cambria Math"/>
                            </a:rPr>
                            <m:t>POG</m:t>
                          </m:r>
                        </m:e>
                      </m:acc>
                    </m:oMath>
                  </m:oMathPara>
                </a14:m>
                <a:endParaRPr lang="fr-FR" sz="2800" dirty="0"/>
              </a:p>
              <a:p>
                <a:pPr marL="0" indent="0">
                  <a:buNone/>
                </a:pPr>
                <a:endParaRPr lang="fr-FR" sz="2800" dirty="0"/>
              </a:p>
              <a:p>
                <a:pPr marL="0" indent="0" algn="ctr">
                  <a:buNone/>
                </a:pPr>
                <a:r>
                  <a:rPr lang="fr-FR" altLang="fr-FR" sz="3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PO = 6 cm </a:t>
                </a:r>
              </a:p>
              <a:p>
                <a:pPr marL="0" indent="0" algn="ctr">
                  <a:buNone/>
                </a:pPr>
                <a:r>
                  <a:rPr lang="fr-FR" altLang="fr-FR" sz="3600" dirty="0">
                    <a:latin typeface="Cambria" panose="02040503050406030204" pitchFamily="18" charset="0"/>
                    <a:ea typeface="Cambria" panose="02040503050406030204" pitchFamily="18" charset="0"/>
                  </a:rPr>
                  <a:t>TY = 2,5 cm</a:t>
                </a:r>
              </a:p>
              <a:p>
                <a:pPr marL="0" indent="0">
                  <a:buNone/>
                </a:pPr>
                <a:endParaRPr lang="fr-FR" sz="28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652120" y="1546492"/>
                <a:ext cx="3135040" cy="3765015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840" y="1872000"/>
            <a:ext cx="5427129" cy="4681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04E645BE-23AB-4597-B88A-60AFAEF4A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20000"/>
            <a:ext cx="9144000" cy="1152000"/>
          </a:xfrm>
        </p:spPr>
        <p:txBody>
          <a:bodyPr tIns="0" anchor="t">
            <a:noAutofit/>
          </a:bodyPr>
          <a:lstStyle/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3298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776</TotalTime>
  <Words>417</Words>
  <Application>Microsoft Office PowerPoint</Application>
  <PresentationFormat>Affichage à l'écran (4:3)</PresentationFormat>
  <Paragraphs>141</Paragraphs>
  <Slides>25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3" baseType="lpstr">
      <vt:lpstr>Arial</vt:lpstr>
      <vt:lpstr>Calibri</vt:lpstr>
      <vt:lpstr>Cambria</vt:lpstr>
      <vt:lpstr>Cambria Math</vt:lpstr>
      <vt:lpstr>Constantia</vt:lpstr>
      <vt:lpstr>Times New Roman</vt:lpstr>
      <vt:lpstr>Wingdings 2</vt:lpstr>
      <vt:lpstr>Débit</vt:lpstr>
      <vt:lpstr>Trigonométrie Série 1</vt:lpstr>
      <vt:lpstr>Sinus, cosinus et tangente d’un angle aigu</vt:lpstr>
      <vt:lpstr>Question 0</vt:lpstr>
      <vt:lpstr>Présentation PowerPoint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Correction</vt:lpstr>
      <vt:lpstr>Présentation PowerPoint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Trigonométrie-1ère</dc:title>
  <dc:creator>véro</dc:creator>
  <cp:lastModifiedBy>christine coitout</cp:lastModifiedBy>
  <cp:revision>130</cp:revision>
  <dcterms:created xsi:type="dcterms:W3CDTF">2017-06-06T15:31:06Z</dcterms:created>
  <dcterms:modified xsi:type="dcterms:W3CDTF">2019-11-22T18:20:39Z</dcterms:modified>
</cp:coreProperties>
</file>